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1" r:id="rId2"/>
    <p:sldId id="257" r:id="rId3"/>
    <p:sldId id="258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60" r:id="rId12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B0F0"/>
    <a:srgbClr val="95B3D7"/>
    <a:srgbClr val="FFFFFF"/>
    <a:srgbClr val="000000"/>
    <a:srgbClr val="17375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7" autoAdjust="0"/>
    <p:restoredTop sz="86454" autoAdjust="0"/>
  </p:normalViewPr>
  <p:slideViewPr>
    <p:cSldViewPr>
      <p:cViewPr varScale="1">
        <p:scale>
          <a:sx n="87" d="100"/>
          <a:sy n="87" d="100"/>
        </p:scale>
        <p:origin x="-48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160" y="-96"/>
      </p:cViewPr>
      <p:guideLst>
        <p:guide orient="horz" pos="3131"/>
        <p:guide pos="214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D51B9-9E3F-4E42-831E-6D741A332FB1}" type="datetimeFigureOut">
              <a:rPr lang="ko-KR" altLang="en-US" smtClean="0"/>
              <a:pPr/>
              <a:t>2015-01-09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E8F13-13C3-44FB-BFFE-868385799A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9789B8-6460-461F-87A3-72BD8113AC67}" type="datetimeFigureOut">
              <a:rPr lang="ko-KR" altLang="en-US" smtClean="0"/>
              <a:pPr/>
              <a:t>2015-01-09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13A6FA-E1ED-4CB5-A9E4-D4BADB58922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3" cstate="print"/>
          <a:srcRect l="40479" b="13209"/>
          <a:stretch>
            <a:fillRect/>
          </a:stretch>
        </p:blipFill>
        <p:spPr bwMode="auto">
          <a:xfrm rot="16200000">
            <a:off x="7474722" y="5200913"/>
            <a:ext cx="1619672" cy="1718885"/>
          </a:xfrm>
          <a:prstGeom prst="rect">
            <a:avLst/>
          </a:prstGeom>
          <a:noFill/>
        </p:spPr>
      </p:pic>
      <p:pic>
        <p:nvPicPr>
          <p:cNvPr id="1026" name="Picture 2" descr="C:\Users\msk\Desktop\1.jpg"/>
          <p:cNvPicPr>
            <a:picLocks noChangeAspect="1" noChangeArrowheads="1"/>
          </p:cNvPicPr>
          <p:nvPr userDrawn="1"/>
        </p:nvPicPr>
        <p:blipFill>
          <a:blip r:embed="rId4" cstate="print"/>
          <a:srcRect b="44377"/>
          <a:stretch>
            <a:fillRect/>
          </a:stretch>
        </p:blipFill>
        <p:spPr bwMode="auto">
          <a:xfrm>
            <a:off x="1" y="0"/>
            <a:ext cx="9144000" cy="119675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2" cstate="print">
            <a:lum bright="70000" contrast="-80000"/>
          </a:blip>
          <a:srcRect l="40479" b="13209"/>
          <a:stretch>
            <a:fillRect/>
          </a:stretch>
        </p:blipFill>
        <p:spPr bwMode="auto">
          <a:xfrm>
            <a:off x="1" y="1556792"/>
            <a:ext cx="4995226" cy="5301208"/>
          </a:xfrm>
          <a:prstGeom prst="rect">
            <a:avLst/>
          </a:prstGeom>
          <a:noFill/>
        </p:spPr>
      </p:pic>
      <p:cxnSp>
        <p:nvCxnSpPr>
          <p:cNvPr id="6" name="직선 연결선 5"/>
          <p:cNvCxnSpPr/>
          <p:nvPr userDrawn="1"/>
        </p:nvCxnSpPr>
        <p:spPr>
          <a:xfrm>
            <a:off x="0" y="32432"/>
            <a:ext cx="9144000" cy="0"/>
          </a:xfrm>
          <a:prstGeom prst="line">
            <a:avLst/>
          </a:prstGeom>
          <a:ln w="127000">
            <a:solidFill>
              <a:srgbClr val="0070C0">
                <a:alpha val="69804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" name="직선 연결선 13"/>
          <p:cNvCxnSpPr/>
          <p:nvPr userDrawn="1"/>
        </p:nvCxnSpPr>
        <p:spPr>
          <a:xfrm>
            <a:off x="179512" y="857232"/>
            <a:ext cx="8964488" cy="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69804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2" cstate="print"/>
          <a:srcRect l="40479" b="13209"/>
          <a:stretch>
            <a:fillRect/>
          </a:stretch>
        </p:blipFill>
        <p:spPr bwMode="auto">
          <a:xfrm rot="16200000">
            <a:off x="7474722" y="5200913"/>
            <a:ext cx="1619672" cy="1718885"/>
          </a:xfrm>
          <a:prstGeom prst="rect">
            <a:avLst/>
          </a:prstGeom>
          <a:noFill/>
        </p:spPr>
      </p:pic>
      <p:pic>
        <p:nvPicPr>
          <p:cNvPr id="7" name="그림 6" descr="Untitled-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085528" y="6545378"/>
            <a:ext cx="1366792" cy="2679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 userDrawn="1"/>
        </p:nvGrpSpPr>
        <p:grpSpPr>
          <a:xfrm>
            <a:off x="0" y="0"/>
            <a:ext cx="9144000" cy="878278"/>
            <a:chOff x="0" y="0"/>
            <a:chExt cx="9144000" cy="878278"/>
          </a:xfrm>
        </p:grpSpPr>
        <p:pic>
          <p:nvPicPr>
            <p:cNvPr id="11" name="Picture 2" descr="C:\Users\msk\Desktop\그림1.png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40479" b="13209"/>
            <a:stretch>
              <a:fillRect/>
            </a:stretch>
          </p:blipFill>
          <p:spPr bwMode="auto">
            <a:xfrm>
              <a:off x="0" y="0"/>
              <a:ext cx="827584" cy="878278"/>
            </a:xfrm>
            <a:prstGeom prst="rect">
              <a:avLst/>
            </a:prstGeom>
            <a:noFill/>
          </p:spPr>
        </p:pic>
        <p:cxnSp>
          <p:nvCxnSpPr>
            <p:cNvPr id="13" name="직선 연결선 12"/>
            <p:cNvCxnSpPr/>
            <p:nvPr userDrawn="1"/>
          </p:nvCxnSpPr>
          <p:spPr>
            <a:xfrm>
              <a:off x="0" y="872144"/>
              <a:ext cx="9144000" cy="0"/>
            </a:xfrm>
            <a:prstGeom prst="line">
              <a:avLst/>
            </a:prstGeom>
            <a:ln>
              <a:solidFill>
                <a:srgbClr val="95B3D7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제목 4"/>
          <p:cNvSpPr>
            <a:spLocks noGrp="1"/>
          </p:cNvSpPr>
          <p:nvPr>
            <p:ph type="title"/>
          </p:nvPr>
        </p:nvSpPr>
        <p:spPr>
          <a:xfrm>
            <a:off x="971600" y="346646"/>
            <a:ext cx="7920880" cy="490066"/>
          </a:xfrm>
        </p:spPr>
        <p:txBody>
          <a:bodyPr>
            <a:normAutofit/>
          </a:bodyPr>
          <a:lstStyle>
            <a:lvl1pPr algn="r"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 descr="C:\Users\msk\Desktop\그림1.png"/>
          <p:cNvPicPr>
            <a:picLocks noChangeAspect="1" noChangeArrowheads="1"/>
          </p:cNvPicPr>
          <p:nvPr userDrawn="1"/>
        </p:nvPicPr>
        <p:blipFill>
          <a:blip r:embed="rId2" cstate="print"/>
          <a:srcRect l="40479" b="13209"/>
          <a:stretch>
            <a:fillRect/>
          </a:stretch>
        </p:blipFill>
        <p:spPr bwMode="auto">
          <a:xfrm rot="5400000">
            <a:off x="121221" y="-145606"/>
            <a:ext cx="4355975" cy="46228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 userDrawn="1"/>
        </p:nvSpPr>
        <p:spPr>
          <a:xfrm>
            <a:off x="4067944" y="3068960"/>
            <a:ext cx="5076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  <a:cs typeface="+mj-cs"/>
              </a:rPr>
              <a:t>감 사 합 니 다   </a:t>
            </a:r>
            <a:endParaRPr lang="ko-KR" altLang="en-US" sz="40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  <a:cs typeface="+mj-cs"/>
            </a:endParaRPr>
          </a:p>
        </p:txBody>
      </p:sp>
      <p:pic>
        <p:nvPicPr>
          <p:cNvPr id="8" name="그림 7" descr="Untitled-1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741712" y="6525344"/>
            <a:ext cx="1366792" cy="26799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CF524-1611-4733-AFC3-185BB074B275}" type="datetimeFigureOut">
              <a:rPr lang="ko-KR" altLang="en-US" smtClean="0"/>
              <a:pPr/>
              <a:t>2015-01-09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2DE47-44CF-4DFC-9196-53D9509492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  <p:sldLayoutId id="2147483653" r:id="rId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1835696" y="4503420"/>
            <a:ext cx="5832648" cy="1373852"/>
          </a:xfrm>
          <a:prstGeom prst="roundRect">
            <a:avLst/>
          </a:prstGeom>
          <a:noFill/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0" y="1918524"/>
            <a:ext cx="9144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4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문체부 제목 돋음체" pitchFamily="49" charset="-127"/>
              </a:rPr>
              <a:t>“</a:t>
            </a:r>
            <a:r>
              <a:rPr lang="ko-KR" altLang="en-US" sz="4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문체부 제목 돋음체" pitchFamily="49" charset="-127"/>
              </a:rPr>
              <a:t>건설기술용역 하도급 제도개선</a:t>
            </a:r>
            <a:r>
              <a:rPr lang="en-US" altLang="ko-KR" sz="4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문체부 제목 돋음체" pitchFamily="49" charset="-127"/>
              </a:rPr>
              <a:t>”</a:t>
            </a:r>
          </a:p>
          <a:p>
            <a:pPr algn="ctr">
              <a:lnSpc>
                <a:spcPct val="120000"/>
              </a:lnSpc>
            </a:pPr>
            <a:r>
              <a:rPr lang="ko-KR" altLang="en-US" sz="53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문체부 제목 돋음체" pitchFamily="49" charset="-127"/>
              </a:rPr>
              <a:t>공  청  회</a:t>
            </a:r>
            <a:endParaRPr lang="ko-KR" altLang="en-US" sz="53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문체부 제목 돋음체" pitchFamily="49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4641612"/>
            <a:ext cx="5400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200" b="1" smtClean="0">
                <a:latin typeface="맑은 고딕" pitchFamily="50" charset="-127"/>
                <a:ea typeface="맑은 고딕" pitchFamily="50" charset="-127"/>
              </a:rPr>
              <a:t>2015. 01. 16(</a:t>
            </a:r>
            <a:r>
              <a:rPr lang="ko-KR" altLang="en-US" sz="2200" b="1">
                <a:latin typeface="맑은 고딕" pitchFamily="50" charset="-127"/>
                <a:ea typeface="맑은 고딕" pitchFamily="50" charset="-127"/>
              </a:rPr>
              <a:t>금</a:t>
            </a:r>
            <a:r>
              <a:rPr lang="en-US" altLang="ko-KR" sz="2200" b="1"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한국철도공사 본사 </a:t>
            </a:r>
            <a:r>
              <a:rPr lang="en-US" altLang="ko-KR" sz="2200" b="1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층</a:t>
            </a:r>
            <a:endParaRPr lang="en-US" altLang="ko-KR" sz="2200" b="1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2200" b="1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           </a:t>
            </a:r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    국토교통부 </a:t>
            </a:r>
            <a:r>
              <a:rPr lang="ko-KR" altLang="en-US" sz="2200" b="1" smtClean="0">
                <a:latin typeface="맑은 고딕" pitchFamily="50" charset="-127"/>
                <a:ea typeface="맑은 고딕" pitchFamily="50" charset="-127"/>
              </a:rPr>
              <a:t>기술기준과</a:t>
            </a:r>
            <a:endParaRPr lang="en-US" altLang="ko-KR" sz="2200" b="1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2051720" y="5151492"/>
            <a:ext cx="5328592" cy="0"/>
          </a:xfrm>
          <a:prstGeom prst="lin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그림 10" descr="Untitled-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5345210"/>
            <a:ext cx="1051448" cy="3823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18428"/>
            <a:ext cx="7669087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8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[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별표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]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건설기술 용역 하도급 적정성 평가항목 및 배점기준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07504" y="928670"/>
            <a:ext cx="1008112" cy="35719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1340768"/>
            <a:ext cx="4320480" cy="515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340768"/>
            <a:ext cx="4514971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모서리가 둥근 직사각형 7"/>
          <p:cNvSpPr/>
          <p:nvPr/>
        </p:nvSpPr>
        <p:spPr>
          <a:xfrm>
            <a:off x="4427984" y="928670"/>
            <a:ext cx="1008112" cy="34009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21"/>
          <p:cNvSpPr txBox="1">
            <a:spLocks noChangeArrowheads="1"/>
          </p:cNvSpPr>
          <p:nvPr/>
        </p:nvSpPr>
        <p:spPr bwMode="auto">
          <a:xfrm>
            <a:off x="-108520" y="428604"/>
            <a:ext cx="91440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o-KR" altLang="en-US" sz="4000" dirty="0">
                <a:latin typeface="HY견고딕" pitchFamily="18" charset="-127"/>
                <a:ea typeface="HY견고딕" pitchFamily="18" charset="-127"/>
              </a:rPr>
              <a:t>목       차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1403648" y="1556792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1.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4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건설기술용역의 하도급 제한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1403648" y="2103216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2.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5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건설기술용역 하수급인의 자격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1403648" y="2674720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3.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8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하도급 계획서 및 용역 산출내역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1403648" y="3246224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4.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9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하도급 계약 적정성 검토 대상 및 예외의 인정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1403648" y="3817728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5.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6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건설기술용역 하도급계약의 원칙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03648" y="4389232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6.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16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하도급대금의 지급 및 지급확인 등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1403648" y="4960736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7. </a:t>
            </a:r>
            <a:r>
              <a:rPr lang="ko-KR" altLang="en-US" sz="1900" b="1" smtClean="0">
                <a:latin typeface="+mj-lt"/>
              </a:rPr>
              <a:t>제</a:t>
            </a:r>
            <a:r>
              <a:rPr lang="en-US" altLang="ko-KR" sz="1900" b="1" smtClean="0">
                <a:latin typeface="+mj-lt"/>
              </a:rPr>
              <a:t>17</a:t>
            </a:r>
            <a:r>
              <a:rPr lang="ko-KR" altLang="en-US" sz="1900" b="1" smtClean="0">
                <a:latin typeface="+mj-lt"/>
              </a:rPr>
              <a:t>조 </a:t>
            </a:r>
            <a:r>
              <a:rPr lang="en-US" altLang="ko-KR" sz="1900" b="1" smtClean="0">
                <a:latin typeface="+mj-lt"/>
              </a:rPr>
              <a:t>(</a:t>
            </a:r>
            <a:r>
              <a:rPr lang="ko-KR" altLang="en-US" sz="1900" b="1" smtClean="0">
                <a:latin typeface="+mj-lt"/>
              </a:rPr>
              <a:t>설계변경 등에 따른 하도급 대금의 조정 등</a:t>
            </a:r>
            <a:r>
              <a:rPr lang="en-US" altLang="ko-KR" sz="1900" b="1" smtClean="0">
                <a:latin typeface="+mj-lt"/>
              </a:rPr>
              <a:t>)</a:t>
            </a:r>
            <a:endParaRPr lang="ko-KR" altLang="en-US" sz="1900" b="1">
              <a:latin typeface="+mj-lt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403648" y="5532240"/>
            <a:ext cx="7000924" cy="4286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1900" b="1" smtClean="0">
                <a:latin typeface="+mj-lt"/>
              </a:rPr>
              <a:t>8. [</a:t>
            </a:r>
            <a:r>
              <a:rPr lang="ko-KR" altLang="en-US" sz="1900" b="1" smtClean="0">
                <a:latin typeface="+mj-lt"/>
              </a:rPr>
              <a:t>별표</a:t>
            </a:r>
            <a:r>
              <a:rPr lang="en-US" altLang="ko-KR" sz="1900" b="1" smtClean="0">
                <a:latin typeface="+mj-lt"/>
              </a:rPr>
              <a:t>1] </a:t>
            </a:r>
            <a:r>
              <a:rPr lang="ko-KR" altLang="en-US" sz="1900" b="1" smtClean="0">
                <a:latin typeface="+mj-lt"/>
              </a:rPr>
              <a:t>건설기술용역 하도급 적정성 평가항목 및 배점기준</a:t>
            </a:r>
            <a:endParaRPr lang="ko-KR" altLang="en-US" sz="1900" b="1">
              <a:latin typeface="+mj-lt"/>
            </a:endParaRPr>
          </a:p>
        </p:txBody>
      </p:sp>
      <p:pic>
        <p:nvPicPr>
          <p:cNvPr id="12" name="그림 11" descr="Untitled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6453336"/>
            <a:ext cx="1728534" cy="338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5038559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1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4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건설기술용역의 하도급 제한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713140"/>
            <a:ext cx="8568952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80000"/>
              </a:lnSpc>
              <a:defRPr/>
            </a:pPr>
            <a:r>
              <a:rPr lang="ko-KR" altLang="en-US" sz="1600" b="1" smtClean="0"/>
              <a:t>① 수급인은 도급받은 건설기술용역 중 전문분야</a:t>
            </a:r>
            <a:r>
              <a:rPr lang="en-US" altLang="ko-KR" sz="1600" b="1" smtClean="0"/>
              <a:t>(</a:t>
            </a:r>
            <a:r>
              <a:rPr lang="ko-KR" altLang="en-US" sz="1600" b="1" smtClean="0"/>
              <a:t>사업수행능력평가과정에서 기술자 평가가      </a:t>
            </a:r>
            <a:endParaRPr lang="en-US" altLang="ko-KR" sz="1600" b="1" smtClean="0"/>
          </a:p>
          <a:p>
            <a:pPr>
              <a:lnSpc>
                <a:spcPct val="180000"/>
              </a:lnSpc>
              <a:defRPr/>
            </a:pPr>
            <a:r>
              <a:rPr lang="en-US" altLang="ko-KR" sz="1600" b="1" smtClean="0"/>
              <a:t>    </a:t>
            </a:r>
            <a:r>
              <a:rPr lang="ko-KR" altLang="en-US" sz="1600" b="1" smtClean="0"/>
              <a:t>이루어지는 대상 분야</a:t>
            </a:r>
            <a:r>
              <a:rPr lang="en-US" altLang="ko-KR" sz="1600" b="1" smtClean="0"/>
              <a:t>) </a:t>
            </a:r>
            <a:r>
              <a:rPr lang="ko-KR" altLang="en-US" sz="1600" b="1" smtClean="0">
                <a:solidFill>
                  <a:srgbClr val="0070C0"/>
                </a:solidFill>
              </a:rPr>
              <a:t>전체를</a:t>
            </a:r>
            <a:r>
              <a:rPr lang="ko-KR" altLang="en-US" sz="1600" b="1" smtClean="0"/>
              <a:t> 다른 건설기술용역업자에게 하도급할 수 없다</a:t>
            </a:r>
            <a:r>
              <a:rPr lang="en-US" altLang="ko-KR" sz="1600" b="1" smtClean="0"/>
              <a:t>.</a:t>
            </a:r>
            <a:endParaRPr lang="ko-KR" altLang="en-US" sz="1600" b="1" smtClean="0"/>
          </a:p>
          <a:p>
            <a:pPr>
              <a:lnSpc>
                <a:spcPct val="180000"/>
              </a:lnSpc>
              <a:defRPr/>
            </a:pPr>
            <a:endParaRPr lang="ko-KR" altLang="en-US" sz="1600" b="1" dirty="0">
              <a:latin typeface="+mn-ea"/>
              <a:ea typeface="+mn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281092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3356992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873380"/>
            <a:ext cx="8568952" cy="1975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ko-KR" altLang="en-US" sz="1600" b="1" smtClean="0">
                <a:latin typeface="+mj-lt"/>
              </a:rPr>
              <a:t>① 수급인은 도급받은 건설기술용역 중 전문분야</a:t>
            </a:r>
            <a:r>
              <a:rPr lang="en-US" altLang="ko-KR" sz="1600" b="1" smtClean="0">
                <a:latin typeface="+mj-lt"/>
              </a:rPr>
              <a:t>(</a:t>
            </a:r>
            <a:r>
              <a:rPr lang="ko-KR" altLang="en-US" sz="1600" b="1" smtClean="0">
                <a:latin typeface="+mj-lt"/>
              </a:rPr>
              <a:t>사업수행능력 평가과정에서 기술자 평가가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이루어지는 대상분야</a:t>
            </a:r>
            <a:r>
              <a:rPr lang="en-US" altLang="ko-KR" sz="1600" b="1" smtClean="0">
                <a:latin typeface="+mj-lt"/>
              </a:rPr>
              <a:t>) </a:t>
            </a:r>
            <a:r>
              <a:rPr lang="ko-KR" altLang="en-US" sz="1600" b="1" smtClean="0">
                <a:solidFill>
                  <a:srgbClr val="0070C0"/>
                </a:solidFill>
                <a:latin typeface="+mj-lt"/>
              </a:rPr>
              <a:t>전체를</a:t>
            </a:r>
            <a:r>
              <a:rPr lang="ko-KR" altLang="en-US" sz="1600" b="1" smtClean="0">
                <a:latin typeface="+mj-lt"/>
              </a:rPr>
              <a:t> 다른 건설기술용역업자에게 하도급할 수 없다</a:t>
            </a:r>
            <a:r>
              <a:rPr lang="en-US" altLang="ko-KR" sz="1600" b="1" smtClean="0">
                <a:latin typeface="+mj-lt"/>
              </a:rPr>
              <a:t>. </a:t>
            </a: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다만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발주자가 건설기술용역의 품질 및 업무효율성을 높이기 위하여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필요</a:t>
            </a:r>
            <a:endParaRPr lang="en-US" altLang="ko-KR" b="1" u="sng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하다고 인정하여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서면으로 승낙한 경우에는 예외로 한다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.</a:t>
            </a:r>
            <a:endParaRPr lang="ko-KR" altLang="en-US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5314275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2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5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건설기술용역 하수급인의 자격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849259"/>
            <a:ext cx="85689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buFont typeface="Arial" pitchFamily="34" charset="0"/>
              <a:buChar char="•"/>
            </a:pPr>
            <a:r>
              <a:rPr lang="ko-KR" altLang="en-US" sz="1600" b="1" smtClean="0">
                <a:latin typeface="+mj-lt"/>
              </a:rPr>
              <a:t> 건설기술용역 하수급인의 자격은 </a:t>
            </a:r>
            <a:r>
              <a:rPr lang="en-US" altLang="ko-KR" sz="1600" b="1" smtClean="0">
                <a:latin typeface="+mj-lt"/>
              </a:rPr>
              <a:t>｢</a:t>
            </a:r>
            <a:r>
              <a:rPr lang="ko-KR" altLang="en-US" sz="1600" b="1" smtClean="0">
                <a:latin typeface="+mj-lt"/>
              </a:rPr>
              <a:t>중소기업기본법</a:t>
            </a:r>
            <a:r>
              <a:rPr lang="en-US" altLang="ko-KR" sz="1600" b="1" smtClean="0">
                <a:latin typeface="+mj-lt"/>
              </a:rPr>
              <a:t>｣</a:t>
            </a:r>
            <a:r>
              <a:rPr lang="ko-KR" altLang="en-US" sz="1600" b="1" smtClean="0">
                <a:latin typeface="+mj-lt"/>
              </a:rPr>
              <a:t>에서 정하는 중소기업자로 한정한다</a:t>
            </a:r>
            <a:r>
              <a:rPr lang="en-US" altLang="ko-KR" sz="1600" b="1" smtClean="0">
                <a:latin typeface="+mj-lt"/>
              </a:rPr>
              <a:t>.</a:t>
            </a:r>
            <a:endParaRPr lang="ko-KR" altLang="en-US" sz="1600" b="1" dirty="0">
              <a:latin typeface="+mj-lt"/>
              <a:ea typeface="+mn-ea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281092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2636912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3153300"/>
            <a:ext cx="8568952" cy="266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  <a:buFont typeface="Arial" pitchFamily="34" charset="0"/>
              <a:buChar char="•"/>
            </a:pPr>
            <a:r>
              <a:rPr lang="ko-KR" altLang="en-US" sz="1600" b="1" smtClean="0">
                <a:latin typeface="+mj-lt"/>
              </a:rPr>
              <a:t> 건설기술용역 하수급인의 자격은 </a:t>
            </a:r>
            <a:r>
              <a:rPr lang="en-US" altLang="ko-KR" sz="1600" b="1" smtClean="0">
                <a:latin typeface="+mj-lt"/>
              </a:rPr>
              <a:t>｢</a:t>
            </a:r>
            <a:r>
              <a:rPr lang="ko-KR" altLang="en-US" sz="1600" b="1" smtClean="0">
                <a:latin typeface="+mj-lt"/>
              </a:rPr>
              <a:t>중소기업기본법</a:t>
            </a:r>
            <a:r>
              <a:rPr lang="en-US" altLang="ko-KR" sz="1600" b="1" smtClean="0">
                <a:latin typeface="+mj-lt"/>
              </a:rPr>
              <a:t>｣</a:t>
            </a:r>
            <a:r>
              <a:rPr lang="ko-KR" altLang="en-US" sz="1600" b="1" smtClean="0">
                <a:latin typeface="+mj-lt"/>
              </a:rPr>
              <a:t>에서 정하는 중소기업자로 한정한다</a:t>
            </a:r>
            <a:r>
              <a:rPr lang="en-US" altLang="ko-KR" sz="1600" b="1" smtClean="0">
                <a:latin typeface="+mj-lt"/>
              </a:rPr>
              <a:t>. </a:t>
            </a:r>
          </a:p>
          <a:p>
            <a:pPr fontAlgn="base">
              <a:lnSpc>
                <a:spcPct val="180000"/>
              </a:lnSpc>
            </a:pPr>
            <a:r>
              <a:rPr lang="ko-KR" altLang="en-US" sz="1600" b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다만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발주자가 건설기술용역의 품질 및 업무효율성을 높이기 위하여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필요</a:t>
            </a:r>
            <a:endParaRPr lang="en-US" altLang="ko-KR" b="1" u="sng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하다고 인정하여 서면으로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승낙한 경우에는 예외로 한다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.</a:t>
            </a:r>
            <a:endParaRPr lang="ko-KR" altLang="en-US" b="1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※ 15</a:t>
            </a:r>
            <a:r>
              <a:rPr lang="ko-KR" altLang="en-US" sz="1600" b="1" smtClean="0">
                <a:latin typeface="+mj-lt"/>
              </a:rPr>
              <a:t>년부터 중소기업범위확대 </a:t>
            </a:r>
            <a:r>
              <a:rPr lang="en-US" altLang="ko-KR" sz="1600" b="1" smtClean="0">
                <a:latin typeface="+mj-lt"/>
              </a:rPr>
              <a:t>(300</a:t>
            </a:r>
            <a:r>
              <a:rPr lang="ko-KR" altLang="en-US" sz="1600" b="1" smtClean="0">
                <a:latin typeface="+mj-lt"/>
              </a:rPr>
              <a:t>억</a:t>
            </a:r>
            <a:r>
              <a:rPr lang="ko-KR" altLang="en-US" sz="1600" b="1" smtClean="0"/>
              <a:t>→</a:t>
            </a:r>
            <a:r>
              <a:rPr lang="en-US" altLang="ko-KR" sz="1600" b="1" smtClean="0"/>
              <a:t>600</a:t>
            </a:r>
            <a:r>
              <a:rPr lang="ko-KR" altLang="en-US" sz="1600" b="1" smtClean="0"/>
              <a:t>억</a:t>
            </a:r>
            <a:r>
              <a:rPr lang="en-US" altLang="ko-KR" sz="1600" b="1" smtClean="0"/>
              <a:t>)</a:t>
            </a:r>
            <a:r>
              <a:rPr lang="ko-KR" altLang="en-US" sz="1600" b="1" smtClean="0"/>
              <a:t>로 인해 대부분 건설기술용역업자가 중소</a:t>
            </a:r>
            <a:endParaRPr lang="en-US" altLang="ko-KR" sz="1600" b="1" smtClean="0"/>
          </a:p>
          <a:p>
            <a:pPr fontAlgn="base"/>
            <a:r>
              <a:rPr lang="en-US" altLang="ko-KR" sz="1600" b="1" smtClean="0"/>
              <a:t>   </a:t>
            </a:r>
            <a:r>
              <a:rPr lang="ko-KR" altLang="en-US" sz="1600" b="1" smtClean="0"/>
              <a:t>  기업자로 분류 예상됨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endParaRPr lang="ko-KR" altLang="en-US" sz="16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1907704" y="5665238"/>
            <a:ext cx="4896544" cy="644082"/>
          </a:xfrm>
          <a:prstGeom prst="roundRect">
            <a:avLst/>
          </a:prstGeom>
          <a:noFill/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bIns="108000" anchor="ctr" anchorCtr="0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000" b="1" smtClean="0">
                <a:solidFill>
                  <a:srgbClr val="0070C0"/>
                </a:solidFill>
                <a:latin typeface="+mj-lt"/>
              </a:rPr>
              <a:t> 단서 추가 또는 조문삭제 검토</a:t>
            </a:r>
            <a:endParaRPr lang="ko-KR" altLang="en-US" sz="2000" b="1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6377067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3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8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하도급 계획서 및 용역 산출내역서 제출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544460"/>
            <a:ext cx="85689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ko-KR" altLang="en-US" sz="1600" b="1" smtClean="0">
                <a:latin typeface="+mj-lt"/>
              </a:rPr>
              <a:t>② 제</a:t>
            </a:r>
            <a:r>
              <a:rPr lang="en-US" altLang="ko-KR" sz="1600" b="1" smtClean="0">
                <a:latin typeface="+mj-lt"/>
              </a:rPr>
              <a:t>1</a:t>
            </a:r>
            <a:r>
              <a:rPr lang="ko-KR" altLang="en-US" sz="1600" b="1" smtClean="0">
                <a:latin typeface="+mj-lt"/>
              </a:rPr>
              <a:t>항의 하도급계획서에 첨부되는 용역 산출내역서를 작성할 경우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「건설공사 설계용역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투입인원수 산정기준」또는 「건설사업관리 대가기준」등 에서 정하는 업무구분에 따라 작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성하는 것을 원칙으로 한다</a:t>
            </a:r>
            <a:r>
              <a:rPr lang="en-US" altLang="ko-KR" sz="1600" b="1" smtClean="0">
                <a:latin typeface="+mj-lt"/>
              </a:rPr>
              <a:t>. </a:t>
            </a:r>
            <a:r>
              <a:rPr lang="ko-KR" altLang="en-US" sz="1600" b="1" u="sng" smtClean="0">
                <a:latin typeface="+mj-lt"/>
              </a:rPr>
              <a:t>다만</a:t>
            </a:r>
            <a:r>
              <a:rPr lang="en-US" altLang="ko-KR" sz="1600" b="1" u="sng" smtClean="0">
                <a:latin typeface="+mj-lt"/>
              </a:rPr>
              <a:t>, </a:t>
            </a:r>
            <a:r>
              <a:rPr lang="ko-KR" altLang="en-US" sz="1600" b="1" u="sng" smtClean="0">
                <a:latin typeface="+mj-lt"/>
              </a:rPr>
              <a:t>동 기준이 제시되지 않은 건설기술용역 또는 동 기준에 </a:t>
            </a:r>
            <a:endParaRPr lang="en-US" altLang="ko-KR" sz="1600" b="1" u="sng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u="sng" smtClean="0">
                <a:latin typeface="+mj-lt"/>
              </a:rPr>
              <a:t>의하여 산정하기 곤란한 경우에는 수급인이 발주청과 협의하여 산출내역서를 작성하여야 </a:t>
            </a:r>
            <a:endParaRPr lang="en-US" altLang="ko-KR" sz="1600" b="1" u="sng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u="sng" smtClean="0">
                <a:latin typeface="+mj-lt"/>
              </a:rPr>
              <a:t>한다</a:t>
            </a:r>
            <a:r>
              <a:rPr lang="en-US" altLang="ko-KR" sz="1600" b="1" u="sng" smtClean="0">
                <a:latin typeface="+mj-lt"/>
              </a:rPr>
              <a:t>.</a:t>
            </a:r>
            <a:endParaRPr lang="ko-KR" altLang="en-US" sz="1600" b="1">
              <a:latin typeface="+mj-lt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124744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4221088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43376"/>
            <a:ext cx="856895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ko-KR" altLang="en-US" sz="1600" b="1" smtClean="0">
                <a:latin typeface="+mj-lt"/>
              </a:rPr>
              <a:t>② </a:t>
            </a:r>
            <a:r>
              <a:rPr lang="en-US" altLang="ko-KR" sz="1600" b="1" smtClean="0">
                <a:latin typeface="+mj-lt"/>
              </a:rPr>
              <a:t>--- (</a:t>
            </a:r>
            <a:r>
              <a:rPr lang="ko-KR" altLang="en-US" sz="1600" b="1" smtClean="0">
                <a:latin typeface="+mj-lt"/>
              </a:rPr>
              <a:t>생략</a:t>
            </a:r>
            <a:r>
              <a:rPr lang="en-US" altLang="ko-KR" sz="1600" b="1" smtClean="0">
                <a:latin typeface="+mj-lt"/>
              </a:rPr>
              <a:t>) ----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다만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동기준이 제시되지 않은 건설기술용역 또는 동 기준에 </a:t>
            </a:r>
            <a:endParaRPr lang="en-US" altLang="ko-KR" b="1" u="sng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의하여 산정하기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곤란한 경우에는 발주청과 협의하여 산출내역서 제출을 </a:t>
            </a:r>
            <a:endParaRPr lang="en-US" altLang="ko-KR" b="1" u="sng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생략할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수 있다</a:t>
            </a:r>
            <a:endParaRPr lang="ko-KR" altLang="en-US" b="1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endParaRPr lang="ko-KR" altLang="en-US" sz="16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7085594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4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9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하도급 계약 적정성 검토 대상 및 예외의 인정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544461"/>
            <a:ext cx="86409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b="1" smtClean="0">
                <a:latin typeface="+mj-lt"/>
              </a:rPr>
              <a:t>① 「건설기술진흥법시행규칙」제</a:t>
            </a:r>
            <a:r>
              <a:rPr lang="en-US" altLang="ko-KR" sz="1600" b="1" smtClean="0">
                <a:latin typeface="+mj-lt"/>
              </a:rPr>
              <a:t>31</a:t>
            </a:r>
            <a:r>
              <a:rPr lang="ko-KR" altLang="en-US" sz="1600" b="1" smtClean="0">
                <a:latin typeface="+mj-lt"/>
              </a:rPr>
              <a:t>조 제</a:t>
            </a:r>
            <a:r>
              <a:rPr lang="en-US" altLang="ko-KR" sz="1600" b="1" smtClean="0">
                <a:latin typeface="+mj-lt"/>
              </a:rPr>
              <a:t>2</a:t>
            </a:r>
            <a:r>
              <a:rPr lang="ko-KR" altLang="en-US" sz="1600" b="1" smtClean="0">
                <a:latin typeface="+mj-lt"/>
              </a:rPr>
              <a:t>항의 하도급 계약의적정성 검토 대상은 하도급계약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금액</a:t>
            </a:r>
            <a:r>
              <a:rPr lang="en-US" altLang="ko-KR" sz="1600" b="1" smtClean="0">
                <a:latin typeface="+mj-lt"/>
              </a:rPr>
              <a:t>(</a:t>
            </a:r>
            <a:r>
              <a:rPr lang="ko-KR" altLang="en-US" sz="1600" b="1" smtClean="0">
                <a:latin typeface="+mj-lt"/>
              </a:rPr>
              <a:t>동일 하수급인에게 수차에 거쳐 계약 시는 합계금액을 말함</a:t>
            </a:r>
            <a:r>
              <a:rPr lang="en-US" altLang="ko-KR" sz="1600" b="1" smtClean="0">
                <a:latin typeface="+mj-lt"/>
              </a:rPr>
              <a:t>)</a:t>
            </a:r>
            <a:r>
              <a:rPr lang="ko-KR" altLang="en-US" sz="1600" b="1" smtClean="0">
                <a:latin typeface="+mj-lt"/>
              </a:rPr>
              <a:t>이 </a:t>
            </a:r>
            <a:r>
              <a:rPr lang="ko-KR" altLang="en-US" sz="1600" b="1" u="sng" smtClean="0">
                <a:latin typeface="+mj-lt"/>
              </a:rPr>
              <a:t>도급계약금액의 </a:t>
            </a:r>
            <a:r>
              <a:rPr lang="en-US" altLang="ko-KR" sz="1600" b="1" u="sng" smtClean="0">
                <a:solidFill>
                  <a:srgbClr val="0070C0"/>
                </a:solidFill>
                <a:latin typeface="+mj-lt"/>
              </a:rPr>
              <a:t>100</a:t>
            </a:r>
            <a:endParaRPr lang="en-US" altLang="ko-KR" sz="1600" b="1" u="sng" smtClean="0">
              <a:solidFill>
                <a:srgbClr val="0070C0"/>
              </a:solidFill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solidFill>
                  <a:srgbClr val="0070C0"/>
                </a:solidFill>
                <a:latin typeface="+mj-lt"/>
              </a:rPr>
              <a:t>    </a:t>
            </a:r>
            <a:r>
              <a:rPr lang="ko-KR" altLang="en-US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  <a:latin typeface="+mj-lt"/>
              </a:rPr>
              <a:t>분의 </a:t>
            </a:r>
            <a:r>
              <a:rPr lang="en-US" altLang="ko-KR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  <a:latin typeface="+mj-lt"/>
              </a:rPr>
              <a:t>10</a:t>
            </a:r>
            <a:r>
              <a:rPr lang="ko-KR" altLang="en-US" sz="1600" b="1" u="sng" smtClean="0">
                <a:latin typeface="+mj-lt"/>
              </a:rPr>
              <a:t>에 해당하는 금액과 </a:t>
            </a:r>
            <a:r>
              <a:rPr lang="en-US" altLang="ko-KR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  <a:latin typeface="+mj-lt"/>
              </a:rPr>
              <a:t>3</a:t>
            </a:r>
            <a:r>
              <a:rPr lang="ko-KR" altLang="en-US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  <a:latin typeface="+mj-lt"/>
              </a:rPr>
              <a:t>천만원</a:t>
            </a:r>
            <a:r>
              <a:rPr lang="ko-KR" altLang="en-US" sz="1600" b="1" u="sng" smtClean="0">
                <a:uFill>
                  <a:solidFill>
                    <a:schemeClr val="tx1"/>
                  </a:solidFill>
                </a:uFill>
                <a:latin typeface="+mj-lt"/>
              </a:rPr>
              <a:t>중 </a:t>
            </a:r>
            <a:r>
              <a:rPr lang="ko-KR" altLang="en-US" sz="1600" b="1" u="sng" smtClean="0">
                <a:latin typeface="+mj-lt"/>
              </a:rPr>
              <a:t>작은 금액을 초과하는 하도급 계약을 대상</a:t>
            </a:r>
            <a:r>
              <a:rPr lang="ko-KR" altLang="en-US" sz="1600" b="1" smtClean="0">
                <a:latin typeface="+mj-lt"/>
              </a:rPr>
              <a:t>으로 한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다</a:t>
            </a:r>
            <a:r>
              <a:rPr lang="en-US" altLang="ko-KR" sz="1600" b="1" smtClean="0">
                <a:latin typeface="+mj-lt"/>
              </a:rPr>
              <a:t>. </a:t>
            </a:r>
            <a:r>
              <a:rPr lang="ko-KR" altLang="en-US" sz="1600" b="1" smtClean="0">
                <a:latin typeface="+mj-lt"/>
              </a:rPr>
              <a:t>다만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동 금액 이하의 하도급 계약에 대해서도 발주청이 필요하다고 인정하는 경우는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적정성 검토를 실시할 수 있다</a:t>
            </a:r>
            <a:r>
              <a:rPr lang="en-US" altLang="ko-KR" sz="1600" b="1" smtClean="0">
                <a:latin typeface="+mj-lt"/>
              </a:rPr>
              <a:t>.</a:t>
            </a:r>
          </a:p>
          <a:p>
            <a:pPr fontAlgn="base">
              <a:lnSpc>
                <a:spcPct val="200000"/>
              </a:lnSpc>
            </a:pPr>
            <a:r>
              <a:rPr lang="ko-KR" altLang="en-US" sz="1600" b="1" smtClean="0"/>
              <a:t>② 발주청은 </a:t>
            </a:r>
            <a:r>
              <a:rPr lang="ko-KR" altLang="en-US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</a:rPr>
              <a:t>하도급율이 </a:t>
            </a:r>
            <a:r>
              <a:rPr lang="en-US" altLang="ko-KR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</a:rPr>
              <a:t>82%</a:t>
            </a:r>
            <a:r>
              <a:rPr lang="ko-KR" altLang="en-US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</a:rPr>
              <a:t>를 초과</a:t>
            </a:r>
            <a:r>
              <a:rPr lang="ko-KR" altLang="en-US" sz="1600" b="1" smtClean="0"/>
              <a:t>하는 하도급 계약에 대해서는 적정성 검토를 생략할 수</a:t>
            </a:r>
            <a:endParaRPr lang="en-US" altLang="ko-KR" sz="1600" b="1" smtClean="0"/>
          </a:p>
          <a:p>
            <a:pPr fontAlgn="base">
              <a:lnSpc>
                <a:spcPct val="130000"/>
              </a:lnSpc>
            </a:pPr>
            <a:r>
              <a:rPr lang="en-US" altLang="ko-KR" sz="1600" b="1" smtClean="0"/>
              <a:t>   </a:t>
            </a:r>
            <a:r>
              <a:rPr lang="ko-KR" altLang="en-US" sz="1600" b="1" smtClean="0"/>
              <a:t> 있다</a:t>
            </a:r>
            <a:r>
              <a:rPr lang="en-US" altLang="ko-KR" sz="1600" b="1" smtClean="0"/>
              <a:t>.</a:t>
            </a:r>
            <a:endParaRPr lang="en-US" altLang="ko-KR" sz="1600" b="1" smtClean="0">
              <a:latin typeface="+mj-lt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124744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4357694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4743376"/>
            <a:ext cx="8568952" cy="15327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ko-KR" altLang="en-US" sz="1600" b="1" smtClean="0">
                <a:latin typeface="+mj-lt"/>
              </a:rPr>
              <a:t>② </a:t>
            </a:r>
            <a:r>
              <a:rPr lang="en-US" altLang="ko-KR" sz="1600" b="1" smtClean="0">
                <a:latin typeface="+mj-lt"/>
              </a:rPr>
              <a:t>--- (</a:t>
            </a:r>
            <a:r>
              <a:rPr lang="ko-KR" altLang="en-US" sz="1600" b="1" smtClean="0">
                <a:latin typeface="+mj-lt"/>
              </a:rPr>
              <a:t>생략</a:t>
            </a:r>
            <a:r>
              <a:rPr lang="en-US" altLang="ko-KR" sz="1600" b="1" smtClean="0">
                <a:latin typeface="+mj-lt"/>
              </a:rPr>
              <a:t>) </a:t>
            </a:r>
            <a:r>
              <a:rPr lang="en-US" altLang="ko-KR" b="1" smtClean="0">
                <a:latin typeface="+mj-lt"/>
              </a:rPr>
              <a:t>----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도급계약금액의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100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분의 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20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에 해당하는 금액과 </a:t>
            </a:r>
            <a:r>
              <a:rPr lang="en-US" altLang="ko-KR" b="1" u="sng" smtClean="0">
                <a:solidFill>
                  <a:srgbClr val="FF0000"/>
                </a:solidFill>
                <a:latin typeface="+mj-lt"/>
              </a:rPr>
              <a:t>5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천만원중 작은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    </a:t>
            </a:r>
            <a:endParaRPr lang="en-US" altLang="ko-KR" b="1" u="sng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금액을 초과하는 </a:t>
            </a:r>
            <a:r>
              <a:rPr lang="ko-KR" altLang="en-US" b="1" u="sng" smtClean="0">
                <a:solidFill>
                  <a:srgbClr val="FF0000"/>
                </a:solidFill>
                <a:latin typeface="+mj-lt"/>
              </a:rPr>
              <a:t>하도급 계약을 대상</a:t>
            </a:r>
            <a:r>
              <a:rPr lang="ko-KR" altLang="en-US" sz="1600" b="1" smtClean="0">
                <a:latin typeface="+mj-lt"/>
              </a:rPr>
              <a:t>으로 한다</a:t>
            </a:r>
            <a:r>
              <a:rPr lang="en-US" altLang="ko-KR" sz="1600" b="1" smtClean="0">
                <a:latin typeface="+mj-lt"/>
              </a:rPr>
              <a:t>. ---</a:t>
            </a:r>
            <a:r>
              <a:rPr lang="en-US" altLang="ko-KR" sz="1600" b="1" smtClean="0"/>
              <a:t> (</a:t>
            </a:r>
            <a:r>
              <a:rPr lang="ko-KR" altLang="en-US" sz="1600" b="1" smtClean="0"/>
              <a:t>생략</a:t>
            </a:r>
            <a:r>
              <a:rPr lang="en-US" altLang="ko-KR" sz="1600" b="1" smtClean="0"/>
              <a:t>) </a:t>
            </a:r>
            <a:r>
              <a:rPr lang="en-US" altLang="ko-KR" sz="1600" b="1" smtClean="0">
                <a:latin typeface="+mj-lt"/>
              </a:rPr>
              <a:t>----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80000"/>
              </a:lnSpc>
            </a:pPr>
            <a:endParaRPr lang="ko-KR" altLang="en-US" sz="16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5589992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5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6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건설기술용역 하도급계약의 원칙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19824"/>
            <a:ext cx="8820472" cy="3120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30000"/>
              </a:lnSpc>
            </a:pPr>
            <a:r>
              <a:rPr lang="ko-KR" altLang="en-US" sz="1600" b="1" smtClean="0">
                <a:latin typeface="+mj-lt"/>
              </a:rPr>
              <a:t>① 건설기술용역에 관한 하도급 계약의 당사자는 대등한 입장에서 합의에 따라 공정하게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계약을 체결하고 신의를 지켜 성실하게 계약을 이행하여야 한다</a:t>
            </a:r>
            <a:r>
              <a:rPr lang="en-US" altLang="ko-KR" sz="1600" b="1" smtClean="0">
                <a:latin typeface="+mj-lt"/>
              </a:rPr>
              <a:t>.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b="1" smtClean="0">
                <a:latin typeface="+mj-lt"/>
              </a:rPr>
              <a:t>② 건설기술용역에 관한 하도급 계약의 당사자는 계약을 체결할 때 다음 각 호의 </a:t>
            </a:r>
            <a:r>
              <a:rPr lang="en-US" altLang="ko-KR" sz="1600" b="1" smtClean="0">
                <a:latin typeface="+mj-lt"/>
              </a:rPr>
              <a:t>1</a:t>
            </a:r>
            <a:r>
              <a:rPr lang="ko-KR" altLang="en-US" sz="1600" b="1" smtClean="0">
                <a:latin typeface="+mj-lt"/>
              </a:rPr>
              <a:t>을 계약서에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분명하게 적어야 하고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서명 또는 기명날인한 계약서를 서로 주고받아 보관하여야 한다</a:t>
            </a:r>
            <a:r>
              <a:rPr lang="en-US" altLang="ko-KR" sz="1600" b="1" smtClean="0">
                <a:latin typeface="+mj-lt"/>
              </a:rPr>
              <a:t>. 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smtClean="0">
                <a:latin typeface="+mj-lt"/>
              </a:rPr>
              <a:t>③ 수급인은 하수급인에게 계약상 이익을 부당하게 제한하는 다음 각호의 </a:t>
            </a:r>
            <a:r>
              <a:rPr lang="en-US" altLang="ko-KR" sz="1600" b="1" smtClean="0">
                <a:latin typeface="+mj-lt"/>
              </a:rPr>
              <a:t>1</a:t>
            </a:r>
            <a:r>
              <a:rPr lang="ko-KR" altLang="en-US" sz="1600" b="1" smtClean="0">
                <a:latin typeface="+mj-lt"/>
              </a:rPr>
              <a:t>과 같은 특약을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3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요구하여서는 아니 된다</a:t>
            </a:r>
            <a:r>
              <a:rPr lang="en-US" altLang="ko-KR" sz="1600" b="1" smtClean="0">
                <a:latin typeface="+mj-lt"/>
              </a:rPr>
              <a:t>.</a:t>
            </a:r>
          </a:p>
          <a:p>
            <a:pPr fontAlgn="base">
              <a:lnSpc>
                <a:spcPct val="150000"/>
              </a:lnSpc>
            </a:pPr>
            <a:r>
              <a:rPr lang="ko-KR" altLang="en-US" sz="1600" b="1" smtClean="0"/>
              <a:t>④ 국토교통부장관은 </a:t>
            </a:r>
            <a:r>
              <a:rPr lang="en-US" altLang="ko-KR" sz="1600" b="1" smtClean="0"/>
              <a:t>--- (</a:t>
            </a:r>
            <a:r>
              <a:rPr lang="ko-KR" altLang="en-US" sz="1600" b="1" smtClean="0"/>
              <a:t>생략</a:t>
            </a:r>
            <a:r>
              <a:rPr lang="en-US" altLang="ko-KR" sz="1600" b="1" smtClean="0"/>
              <a:t>) --- </a:t>
            </a:r>
            <a:r>
              <a:rPr lang="ko-KR" altLang="en-US" sz="1600" b="1" smtClean="0"/>
              <a:t>건설기술용역 하도급에 관한 표준계약서</a:t>
            </a:r>
            <a:r>
              <a:rPr lang="en-US" altLang="ko-KR" sz="1600" b="1" smtClean="0"/>
              <a:t>(</a:t>
            </a:r>
            <a:r>
              <a:rPr lang="ko-KR" altLang="en-US" sz="1600" b="1" smtClean="0"/>
              <a:t>「하도급거래 공정</a:t>
            </a:r>
            <a:endParaRPr lang="en-US" altLang="ko-KR" sz="1600" b="1" smtClean="0"/>
          </a:p>
          <a:p>
            <a:pPr fontAlgn="base">
              <a:lnSpc>
                <a:spcPct val="130000"/>
              </a:lnSpc>
            </a:pPr>
            <a:r>
              <a:rPr lang="en-US" altLang="ko-KR" sz="1600" b="1" smtClean="0"/>
              <a:t>    </a:t>
            </a:r>
            <a:r>
              <a:rPr lang="ko-KR" altLang="en-US" sz="1600" b="1" smtClean="0"/>
              <a:t>화에 관한 법류」 에 의하여 공정거래위원회가 권장하는 엔지니어링업표준하도급계약서를</a:t>
            </a:r>
            <a:endParaRPr lang="en-US" altLang="ko-KR" sz="1600" b="1" smtClean="0"/>
          </a:p>
          <a:p>
            <a:pPr fontAlgn="base">
              <a:lnSpc>
                <a:spcPct val="130000"/>
              </a:lnSpc>
            </a:pPr>
            <a:r>
              <a:rPr lang="en-US" altLang="ko-KR" sz="1600" b="1" smtClean="0"/>
              <a:t>   </a:t>
            </a:r>
            <a:r>
              <a:rPr lang="ko-KR" altLang="en-US" sz="1600" b="1" smtClean="0"/>
              <a:t> 포함한다</a:t>
            </a:r>
            <a:r>
              <a:rPr lang="en-US" altLang="ko-KR" sz="1600" b="1" smtClean="0"/>
              <a:t>)</a:t>
            </a:r>
            <a:r>
              <a:rPr lang="ko-KR" altLang="en-US" sz="1600" b="1" smtClean="0"/>
              <a:t>를 정하여 보급할 수 있다</a:t>
            </a:r>
            <a:r>
              <a:rPr lang="en-US" altLang="ko-KR" sz="1600" b="1" smtClean="0"/>
              <a:t>.</a:t>
            </a: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071546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4643446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5003486"/>
            <a:ext cx="8568952" cy="151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삭제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pPr fontAlgn="base">
              <a:lnSpc>
                <a:spcPct val="180000"/>
              </a:lnSpc>
            </a:pP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☞ 하도급거래 공정화에 관한 법률 및 시행지침을 준용토록 별도 표기하고 </a:t>
            </a:r>
            <a:endParaRPr lang="en-US" altLang="ko-KR" b="1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8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본 조문 삭제</a:t>
            </a:r>
            <a:endParaRPr lang="ko-KR" altLang="en-US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5990743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6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16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하도급 대금의 지급 및 지급확인 등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00444"/>
            <a:ext cx="882047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40000"/>
              </a:lnSpc>
            </a:pPr>
            <a:r>
              <a:rPr lang="ko-KR" altLang="en-US" sz="1600" b="1" smtClean="0">
                <a:latin typeface="+mj-lt"/>
              </a:rPr>
              <a:t>① 수급인은 도급받은 건설기술용역에 대한 준공금 또는 기성금을 받으면 다음 각 호의 구분에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따라 해당 금액을 받은 날부터 </a:t>
            </a:r>
            <a:r>
              <a:rPr lang="en-US" altLang="ko-KR" sz="1600" b="1" smtClean="0">
                <a:latin typeface="+mj-lt"/>
              </a:rPr>
              <a:t>15</a:t>
            </a:r>
            <a:r>
              <a:rPr lang="ko-KR" altLang="en-US" sz="1600" b="1" smtClean="0">
                <a:latin typeface="+mj-lt"/>
              </a:rPr>
              <a:t>일 이내에 하수급인에게 현금으로 지급하여야 한다</a:t>
            </a:r>
            <a:r>
              <a:rPr lang="en-US" altLang="ko-KR" sz="1600" b="1" smtClean="0">
                <a:latin typeface="+mj-lt"/>
              </a:rPr>
              <a:t>.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smtClean="0">
                <a:latin typeface="+mj-lt"/>
              </a:rPr>
              <a:t>    1. </a:t>
            </a:r>
            <a:r>
              <a:rPr lang="ko-KR" altLang="en-US" sz="1600" smtClean="0">
                <a:latin typeface="+mj-lt"/>
              </a:rPr>
              <a:t>준공금을 받은 경우</a:t>
            </a:r>
            <a:r>
              <a:rPr lang="en-US" altLang="ko-KR" sz="1600" smtClean="0">
                <a:latin typeface="+mj-lt"/>
              </a:rPr>
              <a:t>: </a:t>
            </a:r>
            <a:r>
              <a:rPr lang="ko-KR" altLang="en-US" sz="1600" smtClean="0">
                <a:latin typeface="+mj-lt"/>
              </a:rPr>
              <a:t>하도급대금</a:t>
            </a:r>
          </a:p>
          <a:p>
            <a:pPr fontAlgn="base">
              <a:lnSpc>
                <a:spcPct val="140000"/>
              </a:lnSpc>
            </a:pPr>
            <a:r>
              <a:rPr lang="en-US" altLang="ko-KR" sz="1600" smtClean="0">
                <a:latin typeface="+mj-lt"/>
              </a:rPr>
              <a:t>    2. </a:t>
            </a:r>
            <a:r>
              <a:rPr lang="ko-KR" altLang="en-US" sz="1600" smtClean="0">
                <a:latin typeface="+mj-lt"/>
              </a:rPr>
              <a:t>기성금을 받은 경우</a:t>
            </a:r>
            <a:r>
              <a:rPr lang="en-US" altLang="ko-KR" sz="1600" smtClean="0">
                <a:latin typeface="+mj-lt"/>
              </a:rPr>
              <a:t>: </a:t>
            </a:r>
            <a:r>
              <a:rPr lang="ko-KR" altLang="en-US" sz="1600" smtClean="0">
                <a:latin typeface="+mj-lt"/>
              </a:rPr>
              <a:t>하수급인이 시행한 부분에 해당하는 금액</a:t>
            </a:r>
          </a:p>
          <a:p>
            <a:pPr fontAlgn="base">
              <a:lnSpc>
                <a:spcPct val="140000"/>
              </a:lnSpc>
            </a:pPr>
            <a:r>
              <a:rPr lang="ko-KR" altLang="en-US" sz="1600" b="1" smtClean="0">
                <a:latin typeface="+mj-lt"/>
              </a:rPr>
              <a:t>② 수급인이 발주청으로부터 선급금을 받은 때에는 수급인이 받은 선급금의 내용과 비율에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따라 선급금을 받은 날</a:t>
            </a:r>
            <a:r>
              <a:rPr lang="en-US" altLang="ko-KR" sz="1600" b="1" smtClean="0">
                <a:latin typeface="+mj-lt"/>
              </a:rPr>
              <a:t>(</a:t>
            </a:r>
            <a:r>
              <a:rPr lang="ko-KR" altLang="en-US" sz="1600" b="1" smtClean="0">
                <a:latin typeface="+mj-lt"/>
              </a:rPr>
              <a:t>하도급계약을 체결하기 전에 선급금을 지급받은 경우에는 하도급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계약을 체결한 날</a:t>
            </a:r>
            <a:r>
              <a:rPr lang="en-US" altLang="ko-KR" sz="1600" b="1" smtClean="0">
                <a:latin typeface="+mj-lt"/>
              </a:rPr>
              <a:t>)</a:t>
            </a:r>
            <a:r>
              <a:rPr lang="ko-KR" altLang="en-US" sz="1600" b="1" smtClean="0">
                <a:latin typeface="+mj-lt"/>
              </a:rPr>
              <a:t>부터 </a:t>
            </a:r>
            <a:r>
              <a:rPr lang="en-US" altLang="ko-KR" sz="1600" b="1" smtClean="0">
                <a:latin typeface="+mj-lt"/>
              </a:rPr>
              <a:t>15</a:t>
            </a:r>
            <a:r>
              <a:rPr lang="ko-KR" altLang="en-US" sz="1600" b="1" smtClean="0">
                <a:latin typeface="+mj-lt"/>
              </a:rPr>
              <a:t>일 이내에 하수급인에게 선급금을 지급하여야 한다</a:t>
            </a:r>
            <a:r>
              <a:rPr lang="en-US" altLang="ko-KR" sz="1600" b="1" smtClean="0">
                <a:latin typeface="+mj-lt"/>
              </a:rPr>
              <a:t>. </a:t>
            </a:r>
            <a:r>
              <a:rPr lang="ko-KR" altLang="en-US" sz="1600" b="1" smtClean="0">
                <a:latin typeface="+mj-lt"/>
              </a:rPr>
              <a:t>이 경우 수급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인은 하수급인이 선급금을 반환하여야 할 경우에 대비하여 하수급인에게 보증을 요구할 수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있다</a:t>
            </a:r>
            <a:r>
              <a:rPr lang="en-US" altLang="ko-KR" sz="1600" b="1" smtClean="0">
                <a:latin typeface="+mj-lt"/>
              </a:rPr>
              <a:t>. 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40000"/>
              </a:lnSpc>
            </a:pPr>
            <a:endParaRPr lang="ko-KR" altLang="en-US" sz="1600" b="1">
              <a:latin typeface="+mj-lt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980728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4797152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5157192"/>
            <a:ext cx="8568952" cy="1285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삭제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☞ 하도급거래 공정화에 관한 법률 및 시행지침을 준용토록 별도 표기하고 </a:t>
            </a:r>
            <a:endParaRPr lang="en-US" altLang="ko-KR" b="1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본 조문 삭제</a:t>
            </a:r>
            <a:endParaRPr lang="ko-KR" altLang="en-US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0222" y="332656"/>
            <a:ext cx="6817892" cy="44627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둥근헤드라인" pitchFamily="18" charset="-127"/>
                <a:ea typeface="휴먼둥근헤드라인" pitchFamily="18" charset="-127"/>
              </a:rPr>
              <a:t>7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17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조 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설계변경 등에 따른 하도급대금의 조정 등</a:t>
            </a:r>
            <a:r>
              <a:rPr lang="en-US" altLang="ko-KR" sz="2300" spc="-150" smtClean="0">
                <a:solidFill>
                  <a:schemeClr val="tx1">
                    <a:lumMod val="75000"/>
                    <a:lumOff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2300" spc="-150" dirty="0">
              <a:solidFill>
                <a:schemeClr val="tx1">
                  <a:lumMod val="75000"/>
                  <a:lumOff val="2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400444"/>
            <a:ext cx="8820472" cy="363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60000"/>
              </a:lnSpc>
            </a:pPr>
            <a:r>
              <a:rPr lang="ko-KR" altLang="en-US" sz="1600" b="1" smtClean="0">
                <a:latin typeface="+mj-lt"/>
              </a:rPr>
              <a:t>① 수급인은 하도급을 한 후 </a:t>
            </a:r>
            <a:r>
              <a:rPr lang="ko-KR" altLang="en-US" sz="1600" b="1" u="sng" smtClean="0">
                <a:solidFill>
                  <a:srgbClr val="0070C0"/>
                </a:solidFill>
                <a:uFill>
                  <a:solidFill>
                    <a:schemeClr val="tx1"/>
                  </a:solidFill>
                </a:uFill>
                <a:latin typeface="+mj-lt"/>
              </a:rPr>
              <a:t>내용이</a:t>
            </a:r>
            <a:r>
              <a:rPr lang="ko-KR" altLang="en-US" sz="1600" b="1" smtClean="0">
                <a:latin typeface="+mj-lt"/>
              </a:rPr>
              <a:t> 설계변경 또는 경제 상황의 변동에 따라 발주청으로부터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용역금액을 늘려 지급받은 경우에 그가 금액을 늘려 받은 용역금액의 내용과 비율에 따라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하수급인에게 비용을 늘려 지급하여야 하고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용역금액을 줄여 지급받은 때에는 이에 준하여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금액을 줄여 지급한다</a:t>
            </a:r>
            <a:r>
              <a:rPr lang="en-US" altLang="ko-KR" sz="1600" b="1" smtClean="0">
                <a:latin typeface="+mj-lt"/>
              </a:rPr>
              <a:t>. </a:t>
            </a:r>
            <a:r>
              <a:rPr lang="ko-KR" altLang="en-US" sz="1600" b="1" smtClean="0">
                <a:latin typeface="+mj-lt"/>
              </a:rPr>
              <a:t>다만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제</a:t>
            </a:r>
            <a:r>
              <a:rPr lang="en-US" altLang="ko-KR" sz="1600" b="1" smtClean="0">
                <a:latin typeface="+mj-lt"/>
              </a:rPr>
              <a:t>15</a:t>
            </a:r>
            <a:r>
              <a:rPr lang="ko-KR" altLang="en-US" sz="1600" b="1" smtClean="0">
                <a:latin typeface="+mj-lt"/>
              </a:rPr>
              <a:t>조에 따른 하도급대금지급보증서 발급비용 등 수급인이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부담하여야 하는 금액에 대하여는 그러하지 아니하다</a:t>
            </a:r>
            <a:r>
              <a:rPr lang="en-US" altLang="ko-KR" sz="1600" b="1" smtClean="0">
                <a:latin typeface="+mj-lt"/>
              </a:rPr>
              <a:t>.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ko-KR" altLang="en-US" sz="1600" b="1" smtClean="0">
                <a:latin typeface="+mj-lt"/>
              </a:rPr>
              <a:t>② 발주청은 발주한 건설기술용역의 금액을 설계변경 또는 경제 상황의 변동에 따라 수급인에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조정하여 지급한 경우에는 수급인에게 용역금액을 조정하여 지급한 날로부터 </a:t>
            </a:r>
            <a:r>
              <a:rPr lang="en-US" altLang="ko-KR" sz="1600" b="1" smtClean="0">
                <a:latin typeface="+mj-lt"/>
              </a:rPr>
              <a:t>15</a:t>
            </a:r>
            <a:r>
              <a:rPr lang="ko-KR" altLang="en-US" sz="1600" b="1" smtClean="0">
                <a:latin typeface="+mj-lt"/>
              </a:rPr>
              <a:t>일 이내에 </a:t>
            </a:r>
            <a:endParaRPr lang="en-US" altLang="ko-KR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r>
              <a:rPr lang="en-US" altLang="ko-KR" sz="1600" b="1" smtClean="0">
                <a:latin typeface="+mj-lt"/>
              </a:rPr>
              <a:t>    </a:t>
            </a:r>
            <a:r>
              <a:rPr lang="ko-KR" altLang="en-US" sz="1600" b="1" smtClean="0">
                <a:latin typeface="+mj-lt"/>
              </a:rPr>
              <a:t>용역금액의 조정사유와 용역금액 조정시기</a:t>
            </a:r>
            <a:r>
              <a:rPr lang="en-US" altLang="ko-KR" sz="1600" b="1" smtClean="0">
                <a:latin typeface="+mj-lt"/>
              </a:rPr>
              <a:t>, </a:t>
            </a:r>
            <a:r>
              <a:rPr lang="ko-KR" altLang="en-US" sz="1600" b="1" smtClean="0">
                <a:latin typeface="+mj-lt"/>
              </a:rPr>
              <a:t>조정율</a:t>
            </a:r>
            <a:r>
              <a:rPr lang="en-US" altLang="ko-KR" sz="1600" b="1" smtClean="0">
                <a:latin typeface="+mj-lt"/>
              </a:rPr>
              <a:t>·</a:t>
            </a:r>
            <a:r>
              <a:rPr lang="ko-KR" altLang="en-US" sz="1600" b="1" smtClean="0">
                <a:latin typeface="+mj-lt"/>
              </a:rPr>
              <a:t>금액 등을 하수급인에 통보하여야 한다</a:t>
            </a:r>
            <a:r>
              <a:rPr lang="en-US" altLang="ko-KR" sz="1600" b="1" smtClean="0">
                <a:latin typeface="+mj-lt"/>
              </a:rPr>
              <a:t>.</a:t>
            </a:r>
            <a:endParaRPr lang="ko-KR" altLang="en-US" sz="1600" b="1" smtClean="0">
              <a:latin typeface="+mj-lt"/>
            </a:endParaRPr>
          </a:p>
          <a:p>
            <a:pPr fontAlgn="base">
              <a:lnSpc>
                <a:spcPct val="160000"/>
              </a:lnSpc>
            </a:pPr>
            <a:endParaRPr lang="ko-KR" altLang="en-US" sz="1600" b="1">
              <a:latin typeface="+mj-lt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395536" y="1071546"/>
            <a:ext cx="1008112" cy="36004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현  행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395536" y="4797152"/>
            <a:ext cx="1008112" cy="3600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개선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ko-KR" altLang="en-US" sz="1700" b="1" smtClean="0">
                <a:solidFill>
                  <a:schemeClr val="tx2">
                    <a:lumMod val="75000"/>
                  </a:schemeClr>
                </a:solidFill>
              </a:rPr>
              <a:t>안</a:t>
            </a:r>
            <a:r>
              <a:rPr lang="en-US" altLang="ko-KR" sz="1700" b="1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ko-KR" altLang="en-US" sz="1700" b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5157192"/>
            <a:ext cx="8568952" cy="1285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삭제 </a:t>
            </a: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☞ 하도급거래 공정화에 관한 법률 및 시행지침을 준용토록 별도 표기하고 </a:t>
            </a:r>
            <a:endParaRPr lang="en-US" altLang="ko-KR" b="1" smtClean="0">
              <a:solidFill>
                <a:srgbClr val="FF0000"/>
              </a:solidFill>
              <a:latin typeface="+mj-lt"/>
            </a:endParaRPr>
          </a:p>
          <a:p>
            <a:pPr fontAlgn="base">
              <a:lnSpc>
                <a:spcPct val="150000"/>
              </a:lnSpc>
            </a:pPr>
            <a:r>
              <a:rPr lang="en-US" altLang="ko-KR" b="1" smtClean="0">
                <a:solidFill>
                  <a:srgbClr val="FF0000"/>
                </a:solidFill>
                <a:latin typeface="+mj-lt"/>
              </a:rPr>
              <a:t>    </a:t>
            </a:r>
            <a:r>
              <a:rPr lang="ko-KR" altLang="en-US" b="1" smtClean="0">
                <a:solidFill>
                  <a:srgbClr val="FF0000"/>
                </a:solidFill>
                <a:latin typeface="+mj-lt"/>
              </a:rPr>
              <a:t>본 조문 삭제</a:t>
            </a:r>
            <a:endParaRPr lang="ko-KR" altLang="en-US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954</Words>
  <Application>Microsoft Office PowerPoint</Application>
  <PresentationFormat>화면 슬라이드 쇼(4:3)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2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msk</dc:creator>
  <cp:lastModifiedBy>pc1</cp:lastModifiedBy>
  <cp:revision>162</cp:revision>
  <dcterms:created xsi:type="dcterms:W3CDTF">2012-05-30T12:36:11Z</dcterms:created>
  <dcterms:modified xsi:type="dcterms:W3CDTF">2015-01-09T05:21:00Z</dcterms:modified>
</cp:coreProperties>
</file>